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32"/>
  </p:notesMasterIdLst>
  <p:sldIdLst>
    <p:sldId id="256" r:id="rId2"/>
    <p:sldId id="289" r:id="rId3"/>
    <p:sldId id="264" r:id="rId4"/>
    <p:sldId id="291" r:id="rId5"/>
    <p:sldId id="286" r:id="rId6"/>
    <p:sldId id="293" r:id="rId7"/>
    <p:sldId id="311" r:id="rId8"/>
    <p:sldId id="312" r:id="rId9"/>
    <p:sldId id="308" r:id="rId10"/>
    <p:sldId id="295" r:id="rId11"/>
    <p:sldId id="296" r:id="rId12"/>
    <p:sldId id="350" r:id="rId13"/>
    <p:sldId id="297" r:id="rId14"/>
    <p:sldId id="298" r:id="rId15"/>
    <p:sldId id="310" r:id="rId16"/>
    <p:sldId id="299" r:id="rId17"/>
    <p:sldId id="300" r:id="rId18"/>
    <p:sldId id="306" r:id="rId19"/>
    <p:sldId id="331" r:id="rId20"/>
    <p:sldId id="333" r:id="rId21"/>
    <p:sldId id="336" r:id="rId22"/>
    <p:sldId id="338" r:id="rId23"/>
    <p:sldId id="339" r:id="rId24"/>
    <p:sldId id="325" r:id="rId25"/>
    <p:sldId id="345" r:id="rId26"/>
    <p:sldId id="346" r:id="rId27"/>
    <p:sldId id="347" r:id="rId28"/>
    <p:sldId id="348" r:id="rId29"/>
    <p:sldId id="307" r:id="rId30"/>
    <p:sldId id="34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Style moyen 1 - Accentuatio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57" autoAdjust="0"/>
  </p:normalViewPr>
  <p:slideViewPr>
    <p:cSldViewPr snapToGrid="0">
      <p:cViewPr varScale="1">
        <p:scale>
          <a:sx n="99" d="100"/>
          <a:sy n="99" d="100"/>
        </p:scale>
        <p:origin x="2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Nombre</a:t>
            </a:r>
            <a:r>
              <a:rPr lang="en-US" dirty="0">
                <a:solidFill>
                  <a:schemeClr val="tx1"/>
                </a:solidFill>
              </a:rPr>
              <a:t> de</a:t>
            </a:r>
            <a:r>
              <a:rPr lang="en-US" baseline="0" dirty="0">
                <a:solidFill>
                  <a:schemeClr val="tx1"/>
                </a:solidFill>
              </a:rPr>
              <a:t> grand prix dispute sur la </a:t>
            </a:r>
            <a:r>
              <a:rPr lang="en-US" baseline="0" dirty="0" err="1">
                <a:solidFill>
                  <a:schemeClr val="tx1"/>
                </a:solidFill>
              </a:rPr>
              <a:t>saison</a:t>
            </a:r>
            <a:r>
              <a:rPr lang="en-US" baseline="0" dirty="0">
                <a:solidFill>
                  <a:schemeClr val="tx1"/>
                </a:solidFill>
              </a:rPr>
              <a:t> 2011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Grand prix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19</c:v>
                </c:pt>
                <c:pt idx="1">
                  <c:v>19</c:v>
                </c:pt>
                <c:pt idx="2">
                  <c:v>11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46-406E-8620-B19EB2318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6095"/>
        <c:axId val="131564879"/>
      </c:radarChart>
      <c:catAx>
        <c:axId val="6194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564879"/>
        <c:crosses val="autoZero"/>
        <c:auto val="1"/>
        <c:lblAlgn val="ctr"/>
        <c:lblOffset val="100"/>
        <c:noMultiLvlLbl val="0"/>
      </c:catAx>
      <c:valAx>
        <c:axId val="13156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94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Meilleur </a:t>
            </a:r>
            <a:r>
              <a:rPr lang="en-US" dirty="0" err="1">
                <a:solidFill>
                  <a:schemeClr val="tx1"/>
                </a:solidFill>
              </a:rPr>
              <a:t>classement</a:t>
            </a:r>
            <a:r>
              <a:rPr lang="en-US" dirty="0">
                <a:solidFill>
                  <a:schemeClr val="tx1"/>
                </a:solidFill>
              </a:rPr>
              <a:t> sur</a:t>
            </a:r>
            <a:r>
              <a:rPr lang="en-US" baseline="0" dirty="0">
                <a:solidFill>
                  <a:schemeClr val="tx1"/>
                </a:solidFill>
              </a:rPr>
              <a:t> la </a:t>
            </a:r>
            <a:r>
              <a:rPr lang="en-US" baseline="0" dirty="0" err="1">
                <a:solidFill>
                  <a:schemeClr val="tx1"/>
                </a:solidFill>
              </a:rPr>
              <a:t>saison</a:t>
            </a:r>
            <a:r>
              <a:rPr lang="en-US" baseline="0" dirty="0">
                <a:solidFill>
                  <a:schemeClr val="tx1"/>
                </a:solidFill>
              </a:rPr>
              <a:t> 2011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Meilleur classement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97-4DBD-AE95-9301D507EC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6095"/>
        <c:axId val="131564879"/>
      </c:radarChart>
      <c:catAx>
        <c:axId val="6194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564879"/>
        <c:crosses val="autoZero"/>
        <c:auto val="1"/>
        <c:lblAlgn val="ctr"/>
        <c:lblOffset val="100"/>
        <c:noMultiLvlLbl val="0"/>
      </c:catAx>
      <c:valAx>
        <c:axId val="13156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94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Nombre</a:t>
            </a:r>
            <a:r>
              <a:rPr lang="en-US" dirty="0">
                <a:solidFill>
                  <a:schemeClr val="tx1"/>
                </a:solidFill>
              </a:rPr>
              <a:t> de podium sur la </a:t>
            </a:r>
            <a:r>
              <a:rPr lang="en-US" dirty="0" err="1">
                <a:solidFill>
                  <a:schemeClr val="tx1"/>
                </a:solidFill>
              </a:rPr>
              <a:t>saison</a:t>
            </a:r>
            <a:r>
              <a:rPr lang="en-US" baseline="0" dirty="0">
                <a:solidFill>
                  <a:schemeClr val="tx1"/>
                </a:solidFill>
              </a:rPr>
              <a:t> 2011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Podium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7C-41F0-8B7A-825115CFD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6095"/>
        <c:axId val="131564879"/>
      </c:radarChart>
      <c:catAx>
        <c:axId val="6194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564879"/>
        <c:crosses val="autoZero"/>
        <c:auto val="1"/>
        <c:lblAlgn val="ctr"/>
        <c:lblOffset val="100"/>
        <c:noMultiLvlLbl val="0"/>
      </c:catAx>
      <c:valAx>
        <c:axId val="13156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94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88F79-825C-49D7-8685-3612BD1CBBC9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2CA04-073D-4B7C-B217-5A0DD3662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335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AmazonEmber"/>
              </a:rPr>
              <a:t>120 capteurs positionnés sur chaque voiture génèrent 3 Go de données et 1 500 points de données sont générés chaque seconde.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9FE01-05A4-4180-908D-39D9624A7668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940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données discrètes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11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boite à moustache avec filtrage de données </a:t>
            </a:r>
            <a:r>
              <a:rPr lang="fr-FR" b="0" i="0" dirty="0" err="1">
                <a:solidFill>
                  <a:srgbClr val="DCDDDE"/>
                </a:solidFill>
                <a:effectLst/>
                <a:latin typeface="Whitney"/>
              </a:rPr>
              <a:t>abérantes</a:t>
            </a: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 sur notre </a:t>
            </a:r>
            <a:r>
              <a:rPr lang="fr-FR" b="0" i="0" dirty="0" err="1">
                <a:solidFill>
                  <a:srgbClr val="DCDDDE"/>
                </a:solidFill>
                <a:effectLst/>
                <a:latin typeface="Whitney"/>
              </a:rPr>
              <a:t>dataset</a:t>
            </a:r>
            <a:endParaRPr lang="fr-FR" b="0" i="0" dirty="0">
              <a:solidFill>
                <a:srgbClr val="DCDDDE"/>
              </a:solidFill>
              <a:effectLst/>
              <a:latin typeface="Whitney"/>
            </a:endParaRPr>
          </a:p>
          <a:p>
            <a:endParaRPr lang="fr-FR" b="0" i="0" dirty="0">
              <a:solidFill>
                <a:srgbClr val="DCDDDE"/>
              </a:solidFill>
              <a:effectLst/>
              <a:latin typeface="Whitney"/>
            </a:endParaRPr>
          </a:p>
          <a:p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Médiane à 103.5</a:t>
            </a:r>
          </a:p>
          <a:p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50% des gens entre 103 et 105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670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614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445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031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677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37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570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869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345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100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273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10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251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5164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798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8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901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690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Comme pour toute entreprise, l’utilisation des données permets au écuries de prédire les performances de leur voiture, d’analyser les forces et les faiblesses.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675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692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Renault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5e au championnat, c’est la 2e fois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Vitaly Petrov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19 Grands Prix </a:t>
            </a:r>
            <a:br>
              <a:rPr lang="fr-FR" dirty="0"/>
            </a:br>
            <a:r>
              <a:rPr lang="fr-FR" dirty="0"/>
              <a:t> 10e au championnat, son meilleur classement en 2 saisons.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Nick </a:t>
            </a:r>
            <a:r>
              <a:rPr lang="fr-FR" b="1" dirty="0" err="1"/>
              <a:t>Heidfeld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11 Grands prix </a:t>
            </a:r>
            <a:br>
              <a:rPr lang="fr-FR" dirty="0"/>
            </a:br>
            <a:r>
              <a:rPr lang="fr-FR" dirty="0"/>
              <a:t> 11e au championnat, c’est la 2e fois qu’il termine à cette place en 12 saisons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Bruno Senna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8 Grands Prix </a:t>
            </a:r>
            <a:br>
              <a:rPr lang="fr-FR" dirty="0"/>
            </a:br>
            <a:r>
              <a:rPr lang="fr-FR" dirty="0"/>
              <a:t> 18e au championnat, c’est la 1ère fois qu’il termine à cette place en 2 saisons </a:t>
            </a:r>
            <a:br>
              <a:rPr lang="fr-FR" dirty="0"/>
            </a:br>
            <a:r>
              <a:rPr lang="fr-FR" dirty="0"/>
              <a:t> Meilleur classement : 9</a:t>
            </a:r>
            <a:r>
              <a:rPr lang="fr-FR" baseline="30000" dirty="0"/>
              <a:t>e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Données catégoriques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05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076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23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 err="1">
                <a:solidFill>
                  <a:srgbClr val="DCDDDE"/>
                </a:solidFill>
                <a:effectLst/>
                <a:latin typeface="Whitney"/>
              </a:rPr>
              <a:t>HeatMap</a:t>
            </a:r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 avec une matrice de corrélation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270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données continues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667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377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70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61150-1309-44B7-B857-0DE162B2AD0F}" type="datetime1">
              <a:rPr lang="fr-FR" smtClean="0"/>
              <a:t>27/09/2020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2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384A-EE67-412F-80E7-B868A6FB5CD9}" type="datetime1">
              <a:rPr lang="fr-FR" smtClean="0"/>
              <a:t>27/09/2020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50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FC6BA-96FC-483D-B006-3FDD7D68BFB0}" type="datetime1">
              <a:rPr lang="fr-FR" smtClean="0"/>
              <a:t>27/09/2020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50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58F20-81F5-416A-B94A-03508C15AA5E}" type="datetime1">
              <a:rPr lang="fr-FR" smtClean="0"/>
              <a:t>27/09/2020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0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3B04D-EEB4-497F-9714-536BEF4F6BF5}" type="datetime1">
              <a:rPr lang="fr-FR" smtClean="0"/>
              <a:t>27/09/2020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48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92965-8B70-48F3-BD8A-6BBB1C7A9E81}" type="datetime1">
              <a:rPr lang="fr-FR" smtClean="0"/>
              <a:t>27/09/2020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90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844E0-2E06-49E0-92E6-B092B14C7784}" type="datetime1">
              <a:rPr lang="fr-FR" smtClean="0"/>
              <a:t>27/09/2020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01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21DD-E428-4364-911D-450FEA0FA927}" type="datetime1">
              <a:rPr lang="fr-FR" smtClean="0"/>
              <a:t>27/09/2020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74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E976-D7C0-4082-8680-E046CCA9E1AF}" type="datetime1">
              <a:rPr lang="fr-FR" smtClean="0"/>
              <a:t>27/09/2020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00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39E8B-0945-4E7D-AF90-69E90A1BD7D3}" type="datetime1">
              <a:rPr lang="fr-FR" smtClean="0"/>
              <a:t>27/09/2020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80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462F4-3893-4DB0-83AF-1CADF375DD99}" type="datetime1">
              <a:rPr lang="fr-FR" smtClean="0"/>
              <a:t>27/09/2020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54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0A8D-7C31-4927-897A-DD20CC18C9C6}" type="datetime1">
              <a:rPr lang="fr-FR" smtClean="0"/>
              <a:t>27/09/2020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Allan Couderette - H3 Hitema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238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rgast.com/mrd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dk.me/expectation-maximisation.html" TargetMode="External"/><Relationship Id="rId5" Type="http://schemas.openxmlformats.org/officeDocument/2006/relationships/hyperlink" Target="https://www.youtube.com/watch?v=uteLOI0Yklg" TargetMode="External"/><Relationship Id="rId4" Type="http://schemas.openxmlformats.org/officeDocument/2006/relationships/hyperlink" Target="http://www.f1datajunkie.com/p/data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56E540-75A9-48EF-9C3B-CE209A3B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fr-FR" sz="11500" b="1" i="1" dirty="0">
                <a:latin typeface="Segoe UI" panose="020B0502040204020203" pitchFamily="34" charset="0"/>
                <a:cs typeface="Segoe UI" panose="020B0502040204020203" pitchFamily="34" charset="0"/>
              </a:rPr>
              <a:t>FORMULE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2EEDB8-A93A-436A-842A-704E84735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Quel est l’enjeu des données en formule 1?</a:t>
            </a:r>
          </a:p>
        </p:txBody>
      </p:sp>
    </p:spTree>
    <p:extLst>
      <p:ext uri="{BB962C8B-B14F-4D97-AF65-F5344CB8AC3E}">
        <p14:creationId xmlns:p14="http://schemas.microsoft.com/office/powerpoint/2010/main" val="421761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des pilotes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555DF7-3467-456A-8E78-A8577E01F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9" y="2451728"/>
            <a:ext cx="11574010" cy="34730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73B9108-80F8-46DA-963E-72F1BF0A15E6}"/>
              </a:ext>
            </a:extLst>
          </p:cNvPr>
          <p:cNvSpPr/>
          <p:nvPr/>
        </p:nvSpPr>
        <p:spPr>
          <a:xfrm>
            <a:off x="3989057" y="2539863"/>
            <a:ext cx="985533" cy="31276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8239E47-FB1A-49E9-96CE-E0E481048C46}"/>
              </a:ext>
            </a:extLst>
          </p:cNvPr>
          <p:cNvSpPr/>
          <p:nvPr/>
        </p:nvSpPr>
        <p:spPr>
          <a:xfrm>
            <a:off x="7630352" y="2539863"/>
            <a:ext cx="985533" cy="31276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01972FA-9C1C-4822-A4B4-5CA760850F38}"/>
              </a:ext>
            </a:extLst>
          </p:cNvPr>
          <p:cNvSpPr/>
          <p:nvPr/>
        </p:nvSpPr>
        <p:spPr>
          <a:xfrm>
            <a:off x="840528" y="2539863"/>
            <a:ext cx="985533" cy="31276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737878-2558-4CEF-B504-58B34F8F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B88D52-DE8C-45F4-ABF9-0007EB412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709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des pilotes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9EF03F-8C06-4990-AF8F-B6435054A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5" y="2545599"/>
            <a:ext cx="11574010" cy="3455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4BF062-1617-4E6F-ACED-61F7751F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E377A0-E019-4C69-9599-0FC9DAA4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00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des pilotes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8CB66D-7542-483A-BEC6-8995C479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235" y="2056646"/>
            <a:ext cx="6131457" cy="39346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A5B55FB1-3730-44CC-A8D1-4E84776E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1C11EEE-F2E1-4274-B923-4E70DC8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67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des pilotes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9EF03F-8C06-4990-AF8F-B6435054A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5" y="2545599"/>
            <a:ext cx="11574010" cy="3455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DCA76D8-CDAD-4C33-8AEA-F340FC4E2512}"/>
              </a:ext>
            </a:extLst>
          </p:cNvPr>
          <p:cNvSpPr/>
          <p:nvPr/>
        </p:nvSpPr>
        <p:spPr>
          <a:xfrm>
            <a:off x="5946553" y="3155415"/>
            <a:ext cx="1663547" cy="16745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2123F96-AA25-40A1-BC86-E8718244E479}"/>
              </a:ext>
            </a:extLst>
          </p:cNvPr>
          <p:cNvSpPr/>
          <p:nvPr/>
        </p:nvSpPr>
        <p:spPr>
          <a:xfrm>
            <a:off x="8623336" y="3114831"/>
            <a:ext cx="1280252" cy="20619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F8F86ED-5629-441F-A38D-06F507F08088}"/>
              </a:ext>
            </a:extLst>
          </p:cNvPr>
          <p:cNvSpPr/>
          <p:nvPr/>
        </p:nvSpPr>
        <p:spPr>
          <a:xfrm>
            <a:off x="3080593" y="2083836"/>
            <a:ext cx="1280252" cy="20619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B1037348-2137-4FD5-8CD6-AF3CD964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A7B86E4-D7EA-441C-8FC0-D8694982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101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clefs des pilotes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DD720E-B02D-4DEE-B493-8A3D5CE69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271" y="1920240"/>
            <a:ext cx="6578964" cy="4172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A5CDE3-BD43-4853-9F66-EA08EB7C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AFE61B-01D3-493A-BA51-705E20FF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35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clefs des pilotes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6BA1F6D-9B78-4635-842D-1BB265758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7" y="2566936"/>
            <a:ext cx="11574010" cy="341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5F4296-8668-42E5-9E7E-A5DA5E86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A52CF2-FA9A-4F71-BE48-E284E768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561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clefs des pilotes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E6A014-838D-48C2-AE8F-A321B40E8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17" y="2566936"/>
            <a:ext cx="11574010" cy="341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CBBDD0-9129-4E22-822A-F74EDED625CE}"/>
              </a:ext>
            </a:extLst>
          </p:cNvPr>
          <p:cNvSpPr txBox="1"/>
          <p:nvPr/>
        </p:nvSpPr>
        <p:spPr>
          <a:xfrm>
            <a:off x="9805150" y="2732187"/>
            <a:ext cx="2156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Moyenne : -0.0967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939390F-8361-4515-AF00-688DD672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0E565DC-73F3-42A6-9EE0-258C685A0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569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EM (Expectation-maximisation)</a:t>
            </a:r>
          </a:p>
          <a:p>
            <a:r>
              <a:rPr lang="fr-FR" dirty="0"/>
              <a:t>Données manquantes</a:t>
            </a:r>
          </a:p>
        </p:txBody>
      </p:sp>
      <p:graphicFrame>
        <p:nvGraphicFramePr>
          <p:cNvPr id="22" name="Tableau 22">
            <a:extLst>
              <a:ext uri="{FF2B5EF4-FFF2-40B4-BE49-F238E27FC236}">
                <a16:creationId xmlns:a16="http://schemas.microsoft.com/office/drawing/2014/main" id="{B572405E-2E4F-441F-8729-70B2531B1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292363"/>
              </p:ext>
            </p:extLst>
          </p:nvPr>
        </p:nvGraphicFramePr>
        <p:xfrm>
          <a:off x="5309732" y="3577512"/>
          <a:ext cx="6623860" cy="256598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655965">
                  <a:extLst>
                    <a:ext uri="{9D8B030D-6E8A-4147-A177-3AD203B41FA5}">
                      <a16:colId xmlns:a16="http://schemas.microsoft.com/office/drawing/2014/main" val="4164460520"/>
                    </a:ext>
                  </a:extLst>
                </a:gridCol>
                <a:gridCol w="1655965">
                  <a:extLst>
                    <a:ext uri="{9D8B030D-6E8A-4147-A177-3AD203B41FA5}">
                      <a16:colId xmlns:a16="http://schemas.microsoft.com/office/drawing/2014/main" val="3216185857"/>
                    </a:ext>
                  </a:extLst>
                </a:gridCol>
                <a:gridCol w="1655965">
                  <a:extLst>
                    <a:ext uri="{9D8B030D-6E8A-4147-A177-3AD203B41FA5}">
                      <a16:colId xmlns:a16="http://schemas.microsoft.com/office/drawing/2014/main" val="3828294819"/>
                    </a:ext>
                  </a:extLst>
                </a:gridCol>
                <a:gridCol w="1655965">
                  <a:extLst>
                    <a:ext uri="{9D8B030D-6E8A-4147-A177-3AD203B41FA5}">
                      <a16:colId xmlns:a16="http://schemas.microsoft.com/office/drawing/2014/main" val="4132549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Carie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Compétent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Détecte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Occurrences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23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573142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369159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483348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46650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82714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5257"/>
                  </a:ext>
                </a:extLst>
              </a:tr>
            </a:tbl>
          </a:graphicData>
        </a:graphic>
      </p:graphicFrame>
      <p:grpSp>
        <p:nvGrpSpPr>
          <p:cNvPr id="28" name="Groupe 27">
            <a:extLst>
              <a:ext uri="{FF2B5EF4-FFF2-40B4-BE49-F238E27FC236}">
                <a16:creationId xmlns:a16="http://schemas.microsoft.com/office/drawing/2014/main" id="{D55E172F-5EFF-4046-A72D-50F4E1E71E8B}"/>
              </a:ext>
            </a:extLst>
          </p:cNvPr>
          <p:cNvGrpSpPr/>
          <p:nvPr/>
        </p:nvGrpSpPr>
        <p:grpSpPr>
          <a:xfrm>
            <a:off x="434597" y="3419710"/>
            <a:ext cx="4616727" cy="2881587"/>
            <a:chOff x="1297014" y="3462340"/>
            <a:chExt cx="3671864" cy="219215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1B3202A-F6CC-4E5B-8A1F-A3137D793E95}"/>
                </a:ext>
              </a:extLst>
            </p:cNvPr>
            <p:cNvSpPr/>
            <p:nvPr/>
          </p:nvSpPr>
          <p:spPr>
            <a:xfrm>
              <a:off x="1297014" y="3462340"/>
              <a:ext cx="3671864" cy="21921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3DBD57FB-3D74-41B2-B574-C176D00C1625}"/>
                </a:ext>
              </a:extLst>
            </p:cNvPr>
            <p:cNvGrpSpPr/>
            <p:nvPr/>
          </p:nvGrpSpPr>
          <p:grpSpPr>
            <a:xfrm>
              <a:off x="1473123" y="3603953"/>
              <a:ext cx="3440400" cy="1931739"/>
              <a:chOff x="1473123" y="3603953"/>
              <a:chExt cx="3440400" cy="1931739"/>
            </a:xfrm>
          </p:grpSpPr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2DDCB42-2DCE-441C-A3DE-80B5FF93BC49}"/>
                  </a:ext>
                </a:extLst>
              </p:cNvPr>
              <p:cNvSpPr txBox="1"/>
              <p:nvPr/>
            </p:nvSpPr>
            <p:spPr>
              <a:xfrm>
                <a:off x="1473123" y="3603953"/>
                <a:ext cx="7821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Carie</a:t>
                </a:r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1BC11AC-B8EE-4079-AA79-E7BD18794874}"/>
                  </a:ext>
                </a:extLst>
              </p:cNvPr>
              <p:cNvSpPr txBox="1"/>
              <p:nvPr/>
            </p:nvSpPr>
            <p:spPr>
              <a:xfrm>
                <a:off x="3639473" y="3603953"/>
                <a:ext cx="12740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Compétent</a:t>
                </a:r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FA2BD37-EBB2-4261-9C6D-266BC8795955}"/>
                  </a:ext>
                </a:extLst>
              </p:cNvPr>
              <p:cNvSpPr txBox="1"/>
              <p:nvPr/>
            </p:nvSpPr>
            <p:spPr>
              <a:xfrm>
                <a:off x="2490138" y="5166360"/>
                <a:ext cx="9471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Détecte</a:t>
                </a:r>
              </a:p>
            </p:txBody>
          </p:sp>
          <p:cxnSp>
            <p:nvCxnSpPr>
              <p:cNvPr id="34" name="Connecteur droit avec flèche 33">
                <a:extLst>
                  <a:ext uri="{FF2B5EF4-FFF2-40B4-BE49-F238E27FC236}">
                    <a16:creationId xmlns:a16="http://schemas.microsoft.com/office/drawing/2014/main" id="{A446C2EE-0DC7-4F90-8B07-B5D83D062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0916" y="4128419"/>
                <a:ext cx="582211" cy="917579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avec flèche 34">
                <a:extLst>
                  <a:ext uri="{FF2B5EF4-FFF2-40B4-BE49-F238E27FC236}">
                    <a16:creationId xmlns:a16="http://schemas.microsoft.com/office/drawing/2014/main" id="{AFBA76AD-4B7B-46B3-8AF1-FA99C41511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1922" y="4021232"/>
                <a:ext cx="541163" cy="107437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Espace réservé du pied de page 36">
            <a:extLst>
              <a:ext uri="{FF2B5EF4-FFF2-40B4-BE49-F238E27FC236}">
                <a16:creationId xmlns:a16="http://schemas.microsoft.com/office/drawing/2014/main" id="{74F65864-5CB3-4CF9-AF56-DBC4B1430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38" name="Espace réservé du numéro de diapositive 37">
            <a:extLst>
              <a:ext uri="{FF2B5EF4-FFF2-40B4-BE49-F238E27FC236}">
                <a16:creationId xmlns:a16="http://schemas.microsoft.com/office/drawing/2014/main" id="{EAB880B1-68FF-454C-9E50-E7B8227B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164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1E353C-45DB-4C93-B34A-7F0AD6AA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63D952D6-56BC-4524-80EB-8B4E770BEC29}"/>
              </a:ext>
            </a:extLst>
          </p:cNvPr>
          <p:cNvGrpSpPr/>
          <p:nvPr/>
        </p:nvGrpSpPr>
        <p:grpSpPr>
          <a:xfrm>
            <a:off x="2950482" y="1418823"/>
            <a:ext cx="6772964" cy="5164941"/>
            <a:chOff x="2776245" y="1418823"/>
            <a:chExt cx="6772964" cy="5164941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094885B1-DA91-4F28-AB91-3AAE4992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45" y="1418823"/>
              <a:ext cx="6772964" cy="5164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C8F3130-5C41-4F5C-9392-44B2A8CC36E3}"/>
                </a:ext>
              </a:extLst>
            </p:cNvPr>
            <p:cNvSpPr txBox="1"/>
            <p:nvPr/>
          </p:nvSpPr>
          <p:spPr>
            <a:xfrm>
              <a:off x="3702145" y="149543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1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BC47031-9DA1-4FE6-B30E-940C36300880}"/>
                </a:ext>
              </a:extLst>
            </p:cNvPr>
            <p:cNvSpPr txBox="1"/>
            <p:nvPr/>
          </p:nvSpPr>
          <p:spPr>
            <a:xfrm>
              <a:off x="3702145" y="2521660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2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3321925-D695-407A-A5DD-C46BC372742B}"/>
                </a:ext>
              </a:extLst>
            </p:cNvPr>
            <p:cNvSpPr txBox="1"/>
            <p:nvPr/>
          </p:nvSpPr>
          <p:spPr>
            <a:xfrm>
              <a:off x="3711179" y="479066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4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A6BC606-04C8-433F-82B4-6EB401B63A92}"/>
                </a:ext>
              </a:extLst>
            </p:cNvPr>
            <p:cNvSpPr txBox="1"/>
            <p:nvPr/>
          </p:nvSpPr>
          <p:spPr>
            <a:xfrm>
              <a:off x="3702144" y="5843728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5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55AE9EC9-9692-4912-ABF4-A7D19E2D7FF4}"/>
              </a:ext>
            </a:extLst>
          </p:cNvPr>
          <p:cNvSpPr txBox="1"/>
          <p:nvPr/>
        </p:nvSpPr>
        <p:spPr>
          <a:xfrm>
            <a:off x="3874327" y="3586408"/>
            <a:ext cx="41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3</a:t>
            </a:r>
          </a:p>
        </p:txBody>
      </p:sp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D3605219-26E0-4284-A1CB-2EEEFEB3E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77540548-C7D1-4239-A948-0F903C02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19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828926D-7418-4448-9157-A6A5A2B5D12B}"/>
              </a:ext>
            </a:extLst>
          </p:cNvPr>
          <p:cNvGrpSpPr>
            <a:grpSpLocks noChangeAspect="1"/>
          </p:cNvGrpSpPr>
          <p:nvPr/>
        </p:nvGrpSpPr>
        <p:grpSpPr>
          <a:xfrm>
            <a:off x="8387989" y="1859349"/>
            <a:ext cx="6148177" cy="4688490"/>
            <a:chOff x="2776245" y="1418823"/>
            <a:chExt cx="6772964" cy="516494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06AB7F3-7504-4F24-9536-BAF56FA7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45" y="1418823"/>
              <a:ext cx="6772964" cy="5164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6738F1-4873-4BE0-847D-BDC990A15DAE}"/>
                </a:ext>
              </a:extLst>
            </p:cNvPr>
            <p:cNvSpPr txBox="1"/>
            <p:nvPr/>
          </p:nvSpPr>
          <p:spPr>
            <a:xfrm>
              <a:off x="3702145" y="149543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1C926F6-6E7B-4E2B-B9DD-431C9A0C4B1A}"/>
                </a:ext>
              </a:extLst>
            </p:cNvPr>
            <p:cNvSpPr txBox="1"/>
            <p:nvPr/>
          </p:nvSpPr>
          <p:spPr>
            <a:xfrm>
              <a:off x="3702145" y="2521660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2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0A80EE7-F156-4569-878B-E92E9142DF6E}"/>
                </a:ext>
              </a:extLst>
            </p:cNvPr>
            <p:cNvSpPr txBox="1"/>
            <p:nvPr/>
          </p:nvSpPr>
          <p:spPr>
            <a:xfrm>
              <a:off x="3711179" y="3620866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B3C698C-2E1F-4D9B-B081-E235BE3176B9}"/>
                </a:ext>
              </a:extLst>
            </p:cNvPr>
            <p:cNvSpPr txBox="1"/>
            <p:nvPr/>
          </p:nvSpPr>
          <p:spPr>
            <a:xfrm>
              <a:off x="3702144" y="4760581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4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1727F9F4-D7D1-4578-BADD-8E85471E08DE}"/>
              </a:ext>
            </a:extLst>
          </p:cNvPr>
          <p:cNvSpPr/>
          <p:nvPr/>
        </p:nvSpPr>
        <p:spPr>
          <a:xfrm>
            <a:off x="9191474" y="1984742"/>
            <a:ext cx="425518" cy="4250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182815-C48A-401B-B8E9-F8543C54D246}"/>
              </a:ext>
            </a:extLst>
          </p:cNvPr>
          <p:cNvSpPr txBox="1"/>
          <p:nvPr/>
        </p:nvSpPr>
        <p:spPr>
          <a:xfrm>
            <a:off x="9228475" y="5835409"/>
            <a:ext cx="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94D515-FB38-4913-8B44-8EE31CF5D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633" y="2831994"/>
            <a:ext cx="5219700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40D12A0E-54A9-4218-9C7F-9FDDED514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E120C7B8-3601-4AB8-8EF5-11ED1742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8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56612E-6C3F-48CC-A7BB-CD25602F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903331" cy="1188720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Quel est l’enjeu des données en formule 1?</a:t>
            </a:r>
            <a:endParaRPr lang="fr-FR" dirty="0"/>
          </a:p>
        </p:txBody>
      </p:sp>
      <p:sp>
        <p:nvSpPr>
          <p:cNvPr id="16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9271CC-9905-40C7-A02B-3F41E031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107D32-D708-4210-979F-509A4296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1" y="2036574"/>
            <a:ext cx="3786378" cy="392944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53140-7188-47BE-8EEC-3BF2942FC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8"/>
          <a:stretch/>
        </p:blipFill>
        <p:spPr bwMode="auto">
          <a:xfrm>
            <a:off x="5414679" y="2151501"/>
            <a:ext cx="6048375" cy="3699586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3E088C0B-5929-464D-83A9-586F6C7A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8233951-3384-4627-9255-26879277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5161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828926D-7418-4448-9157-A6A5A2B5D12B}"/>
              </a:ext>
            </a:extLst>
          </p:cNvPr>
          <p:cNvGrpSpPr>
            <a:grpSpLocks noChangeAspect="1"/>
          </p:cNvGrpSpPr>
          <p:nvPr/>
        </p:nvGrpSpPr>
        <p:grpSpPr>
          <a:xfrm>
            <a:off x="8387989" y="1859349"/>
            <a:ext cx="6148177" cy="4688490"/>
            <a:chOff x="2776245" y="1418823"/>
            <a:chExt cx="6772964" cy="516494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06AB7F3-7504-4F24-9536-BAF56FA7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45" y="1418823"/>
              <a:ext cx="6772964" cy="5164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6738F1-4873-4BE0-847D-BDC990A15DAE}"/>
                </a:ext>
              </a:extLst>
            </p:cNvPr>
            <p:cNvSpPr txBox="1"/>
            <p:nvPr/>
          </p:nvSpPr>
          <p:spPr>
            <a:xfrm>
              <a:off x="3702145" y="149543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1C926F6-6E7B-4E2B-B9DD-431C9A0C4B1A}"/>
                </a:ext>
              </a:extLst>
            </p:cNvPr>
            <p:cNvSpPr txBox="1"/>
            <p:nvPr/>
          </p:nvSpPr>
          <p:spPr>
            <a:xfrm>
              <a:off x="3702145" y="2521660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2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0A80EE7-F156-4569-878B-E92E9142DF6E}"/>
                </a:ext>
              </a:extLst>
            </p:cNvPr>
            <p:cNvSpPr txBox="1"/>
            <p:nvPr/>
          </p:nvSpPr>
          <p:spPr>
            <a:xfrm>
              <a:off x="3711179" y="3620866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B3C698C-2E1F-4D9B-B081-E235BE3176B9}"/>
                </a:ext>
              </a:extLst>
            </p:cNvPr>
            <p:cNvSpPr txBox="1"/>
            <p:nvPr/>
          </p:nvSpPr>
          <p:spPr>
            <a:xfrm>
              <a:off x="3702144" y="4760581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4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1727F9F4-D7D1-4578-BADD-8E85471E08DE}"/>
              </a:ext>
            </a:extLst>
          </p:cNvPr>
          <p:cNvSpPr/>
          <p:nvPr/>
        </p:nvSpPr>
        <p:spPr>
          <a:xfrm>
            <a:off x="9191474" y="2928644"/>
            <a:ext cx="425518" cy="4250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182815-C48A-401B-B8E9-F8543C54D246}"/>
              </a:ext>
            </a:extLst>
          </p:cNvPr>
          <p:cNvSpPr txBox="1"/>
          <p:nvPr/>
        </p:nvSpPr>
        <p:spPr>
          <a:xfrm>
            <a:off x="9228475" y="5835409"/>
            <a:ext cx="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5</a:t>
            </a:r>
          </a:p>
        </p:txBody>
      </p:sp>
      <p:graphicFrame>
        <p:nvGraphicFramePr>
          <p:cNvPr id="4" name="Tableau 22">
            <a:extLst>
              <a:ext uri="{FF2B5EF4-FFF2-40B4-BE49-F238E27FC236}">
                <a16:creationId xmlns:a16="http://schemas.microsoft.com/office/drawing/2014/main" id="{634370C3-E8D6-416E-8774-A2479AF46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001011"/>
              </p:ext>
            </p:extLst>
          </p:nvPr>
        </p:nvGraphicFramePr>
        <p:xfrm>
          <a:off x="92115" y="2920602"/>
          <a:ext cx="7973130" cy="256598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94626">
                  <a:extLst>
                    <a:ext uri="{9D8B030D-6E8A-4147-A177-3AD203B41FA5}">
                      <a16:colId xmlns:a16="http://schemas.microsoft.com/office/drawing/2014/main" val="4164460520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21618585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828294819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413254996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2244104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Carie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Compétent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Détecte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Occurrences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Probabilité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23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0.6523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573142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369159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0.0389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483348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0.0157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46650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0.0675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82714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5257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BDD0AA33-ABCA-41C6-9250-C2FF7E8D25D0}"/>
              </a:ext>
            </a:extLst>
          </p:cNvPr>
          <p:cNvSpPr txBox="1"/>
          <p:nvPr/>
        </p:nvSpPr>
        <p:spPr>
          <a:xfrm>
            <a:off x="92115" y="5664146"/>
            <a:ext cx="760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Vraisemblance = 0.6523</a:t>
            </a:r>
            <a:r>
              <a:rPr lang="fr-FR" baseline="25000" dirty="0"/>
              <a:t>45</a:t>
            </a:r>
            <a:r>
              <a:rPr lang="fr-FR" dirty="0"/>
              <a:t> x 0.2256</a:t>
            </a:r>
            <a:r>
              <a:rPr lang="fr-FR" baseline="30000" dirty="0"/>
              <a:t>17</a:t>
            </a:r>
            <a:r>
              <a:rPr lang="fr-FR" dirty="0"/>
              <a:t> x 0.0389</a:t>
            </a:r>
            <a:r>
              <a:rPr lang="fr-FR" baseline="30000" dirty="0"/>
              <a:t>6</a:t>
            </a:r>
            <a:r>
              <a:rPr lang="fr-FR" dirty="0"/>
              <a:t> x 0.0157</a:t>
            </a:r>
            <a:r>
              <a:rPr lang="fr-FR" baseline="30000" dirty="0"/>
              <a:t>2</a:t>
            </a:r>
            <a:r>
              <a:rPr lang="fr-FR" dirty="0"/>
              <a:t> x 0.0675</a:t>
            </a:r>
            <a:r>
              <a:rPr lang="fr-FR" baseline="30000" dirty="0"/>
              <a:t>30</a:t>
            </a:r>
            <a:r>
              <a:rPr lang="fr-FR" dirty="0"/>
              <a:t> </a:t>
            </a:r>
          </a:p>
          <a:p>
            <a:r>
              <a:rPr lang="fr-FR" dirty="0"/>
              <a:t>= 0.00000606651</a:t>
            </a:r>
          </a:p>
          <a:p>
            <a:r>
              <a:rPr lang="fr-FR" dirty="0"/>
              <a:t>Log-vraisemblance = 45 ln(0.6523) + 17 ln(0.2256) + 6 ln(0.0389) + 2 ln(0.0157) + 30 ln(0.0675) = -153,2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5A23FE3-4B29-48E2-979F-30591F4040BA}"/>
              </a:ext>
            </a:extLst>
          </p:cNvPr>
          <p:cNvSpPr/>
          <p:nvPr/>
        </p:nvSpPr>
        <p:spPr>
          <a:xfrm>
            <a:off x="9200975" y="3908174"/>
            <a:ext cx="425518" cy="4250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853370E0-2914-4B4D-A1F8-9DA460264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89D6AD71-26A7-4F0D-8B6C-050EFA1B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234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828926D-7418-4448-9157-A6A5A2B5D12B}"/>
              </a:ext>
            </a:extLst>
          </p:cNvPr>
          <p:cNvGrpSpPr>
            <a:grpSpLocks noChangeAspect="1"/>
          </p:cNvGrpSpPr>
          <p:nvPr/>
        </p:nvGrpSpPr>
        <p:grpSpPr>
          <a:xfrm>
            <a:off x="8387989" y="1859349"/>
            <a:ext cx="6148177" cy="4688490"/>
            <a:chOff x="2776245" y="1418823"/>
            <a:chExt cx="6772964" cy="516494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06AB7F3-7504-4F24-9536-BAF56FA7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45" y="1418823"/>
              <a:ext cx="6772964" cy="5164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6738F1-4873-4BE0-847D-BDC990A15DAE}"/>
                </a:ext>
              </a:extLst>
            </p:cNvPr>
            <p:cNvSpPr txBox="1"/>
            <p:nvPr/>
          </p:nvSpPr>
          <p:spPr>
            <a:xfrm>
              <a:off x="3702145" y="149543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1C926F6-6E7B-4E2B-B9DD-431C9A0C4B1A}"/>
                </a:ext>
              </a:extLst>
            </p:cNvPr>
            <p:cNvSpPr txBox="1"/>
            <p:nvPr/>
          </p:nvSpPr>
          <p:spPr>
            <a:xfrm>
              <a:off x="3702145" y="2521660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2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0A80EE7-F156-4569-878B-E92E9142DF6E}"/>
                </a:ext>
              </a:extLst>
            </p:cNvPr>
            <p:cNvSpPr txBox="1"/>
            <p:nvPr/>
          </p:nvSpPr>
          <p:spPr>
            <a:xfrm>
              <a:off x="3711179" y="3620866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B3C698C-2E1F-4D9B-B081-E235BE3176B9}"/>
                </a:ext>
              </a:extLst>
            </p:cNvPr>
            <p:cNvSpPr txBox="1"/>
            <p:nvPr/>
          </p:nvSpPr>
          <p:spPr>
            <a:xfrm>
              <a:off x="3702144" y="4760581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4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1727F9F4-D7D1-4578-BADD-8E85471E08DE}"/>
              </a:ext>
            </a:extLst>
          </p:cNvPr>
          <p:cNvSpPr/>
          <p:nvPr/>
        </p:nvSpPr>
        <p:spPr>
          <a:xfrm>
            <a:off x="9191474" y="4934431"/>
            <a:ext cx="425518" cy="4250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182815-C48A-401B-B8E9-F8543C54D246}"/>
              </a:ext>
            </a:extLst>
          </p:cNvPr>
          <p:cNvSpPr txBox="1"/>
          <p:nvPr/>
        </p:nvSpPr>
        <p:spPr>
          <a:xfrm>
            <a:off x="9228475" y="5835409"/>
            <a:ext cx="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5</a:t>
            </a:r>
          </a:p>
        </p:txBody>
      </p:sp>
      <p:graphicFrame>
        <p:nvGraphicFramePr>
          <p:cNvPr id="7" name="Tableau 22">
            <a:extLst>
              <a:ext uri="{FF2B5EF4-FFF2-40B4-BE49-F238E27FC236}">
                <a16:creationId xmlns:a16="http://schemas.microsoft.com/office/drawing/2014/main" id="{B8EA7BB5-4637-4517-8735-F5A6CB540BC3}"/>
              </a:ext>
            </a:extLst>
          </p:cNvPr>
          <p:cNvGraphicFramePr>
            <a:graphicFrameLocks noGrp="1"/>
          </p:cNvGraphicFramePr>
          <p:nvPr/>
        </p:nvGraphicFramePr>
        <p:xfrm>
          <a:off x="92115" y="2763564"/>
          <a:ext cx="7973130" cy="21992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94626">
                  <a:extLst>
                    <a:ext uri="{9D8B030D-6E8A-4147-A177-3AD203B41FA5}">
                      <a16:colId xmlns:a16="http://schemas.microsoft.com/office/drawing/2014/main" val="4164460520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21618585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828294819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413254996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2244104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Carie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Compétent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Détecte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Occurrences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Probabilité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23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0.000966 *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0.000966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82714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0.000334 *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0.000334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48958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0.7665 *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0.7665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068683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0.2322 *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0.2322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0379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5257"/>
                  </a:ext>
                </a:extLst>
              </a:tr>
            </a:tbl>
          </a:graphicData>
        </a:graphic>
      </p:graphicFrame>
      <p:sp>
        <p:nvSpPr>
          <p:cNvPr id="20" name="ZoneTexte 19">
            <a:extLst>
              <a:ext uri="{FF2B5EF4-FFF2-40B4-BE49-F238E27FC236}">
                <a16:creationId xmlns:a16="http://schemas.microsoft.com/office/drawing/2014/main" id="{7140155E-7A3A-475A-8677-2700928BE631}"/>
              </a:ext>
            </a:extLst>
          </p:cNvPr>
          <p:cNvSpPr txBox="1"/>
          <p:nvPr/>
        </p:nvSpPr>
        <p:spPr>
          <a:xfrm>
            <a:off x="92114" y="5653133"/>
            <a:ext cx="812765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Formule :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CDFE32A-1611-458A-B49C-784A52764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508" y="5727717"/>
            <a:ext cx="2057544" cy="38227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4C6EFE8-BC73-42A1-B1F1-F131D8ED0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08" y="6155684"/>
            <a:ext cx="4002655" cy="382276"/>
          </a:xfrm>
          <a:prstGeom prst="rect">
            <a:avLst/>
          </a:prstGeom>
        </p:spPr>
      </p:pic>
      <p:sp>
        <p:nvSpPr>
          <p:cNvPr id="28" name="Espace réservé du pied de page 27">
            <a:extLst>
              <a:ext uri="{FF2B5EF4-FFF2-40B4-BE49-F238E27FC236}">
                <a16:creationId xmlns:a16="http://schemas.microsoft.com/office/drawing/2014/main" id="{102ABA81-E81C-4F81-9C93-918D9CC43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29" name="Espace réservé du numéro de diapositive 28">
            <a:extLst>
              <a:ext uri="{FF2B5EF4-FFF2-40B4-BE49-F238E27FC236}">
                <a16:creationId xmlns:a16="http://schemas.microsoft.com/office/drawing/2014/main" id="{B66C5F7A-2FE6-4D9A-BDE7-CFCBE06F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791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828926D-7418-4448-9157-A6A5A2B5D12B}"/>
              </a:ext>
            </a:extLst>
          </p:cNvPr>
          <p:cNvGrpSpPr>
            <a:grpSpLocks noChangeAspect="1"/>
          </p:cNvGrpSpPr>
          <p:nvPr/>
        </p:nvGrpSpPr>
        <p:grpSpPr>
          <a:xfrm>
            <a:off x="8387989" y="1859349"/>
            <a:ext cx="6148177" cy="4688490"/>
            <a:chOff x="2776245" y="1418823"/>
            <a:chExt cx="6772964" cy="516494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06AB7F3-7504-4F24-9536-BAF56FA7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45" y="1418823"/>
              <a:ext cx="6772964" cy="5164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6738F1-4873-4BE0-847D-BDC990A15DAE}"/>
                </a:ext>
              </a:extLst>
            </p:cNvPr>
            <p:cNvSpPr txBox="1"/>
            <p:nvPr/>
          </p:nvSpPr>
          <p:spPr>
            <a:xfrm>
              <a:off x="3702145" y="149543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1C926F6-6E7B-4E2B-B9DD-431C9A0C4B1A}"/>
                </a:ext>
              </a:extLst>
            </p:cNvPr>
            <p:cNvSpPr txBox="1"/>
            <p:nvPr/>
          </p:nvSpPr>
          <p:spPr>
            <a:xfrm>
              <a:off x="3702145" y="2521660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2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0A80EE7-F156-4569-878B-E92E9142DF6E}"/>
                </a:ext>
              </a:extLst>
            </p:cNvPr>
            <p:cNvSpPr txBox="1"/>
            <p:nvPr/>
          </p:nvSpPr>
          <p:spPr>
            <a:xfrm>
              <a:off x="3711179" y="3620866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B3C698C-2E1F-4D9B-B081-E235BE3176B9}"/>
                </a:ext>
              </a:extLst>
            </p:cNvPr>
            <p:cNvSpPr txBox="1"/>
            <p:nvPr/>
          </p:nvSpPr>
          <p:spPr>
            <a:xfrm>
              <a:off x="3702144" y="4760581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4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1727F9F4-D7D1-4578-BADD-8E85471E08DE}"/>
              </a:ext>
            </a:extLst>
          </p:cNvPr>
          <p:cNvSpPr/>
          <p:nvPr/>
        </p:nvSpPr>
        <p:spPr>
          <a:xfrm>
            <a:off x="9191474" y="4934431"/>
            <a:ext cx="425518" cy="4250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182815-C48A-401B-B8E9-F8543C54D246}"/>
              </a:ext>
            </a:extLst>
          </p:cNvPr>
          <p:cNvSpPr txBox="1"/>
          <p:nvPr/>
        </p:nvSpPr>
        <p:spPr>
          <a:xfrm>
            <a:off x="9228475" y="5835409"/>
            <a:ext cx="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5</a:t>
            </a:r>
          </a:p>
        </p:txBody>
      </p:sp>
      <p:graphicFrame>
        <p:nvGraphicFramePr>
          <p:cNvPr id="5" name="Tableau 22">
            <a:extLst>
              <a:ext uri="{FF2B5EF4-FFF2-40B4-BE49-F238E27FC236}">
                <a16:creationId xmlns:a16="http://schemas.microsoft.com/office/drawing/2014/main" id="{7773F5C5-A2FB-4EF6-A12A-358B9790B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754976"/>
              </p:ext>
            </p:extLst>
          </p:nvPr>
        </p:nvGraphicFramePr>
        <p:xfrm>
          <a:off x="1327776" y="2176271"/>
          <a:ext cx="6378504" cy="366609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94626">
                  <a:extLst>
                    <a:ext uri="{9D8B030D-6E8A-4147-A177-3AD203B41FA5}">
                      <a16:colId xmlns:a16="http://schemas.microsoft.com/office/drawing/2014/main" val="4164460520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21618585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828294819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4132549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Carie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Compétent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Détecte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Occurrences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23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573142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369159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483348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46650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82714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48958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22.965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068683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6.966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0379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5257"/>
                  </a:ext>
                </a:extLst>
              </a:tr>
            </a:tbl>
          </a:graphicData>
        </a:graphic>
      </p:graphicFrame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EC2DD59B-2AC8-4C1E-BCC7-32775E28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39BFEE50-9EF2-4E63-8FD7-F550E899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340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828926D-7418-4448-9157-A6A5A2B5D12B}"/>
              </a:ext>
            </a:extLst>
          </p:cNvPr>
          <p:cNvGrpSpPr>
            <a:grpSpLocks noChangeAspect="1"/>
          </p:cNvGrpSpPr>
          <p:nvPr/>
        </p:nvGrpSpPr>
        <p:grpSpPr>
          <a:xfrm>
            <a:off x="8387989" y="1859349"/>
            <a:ext cx="6148177" cy="4688490"/>
            <a:chOff x="2776245" y="1418823"/>
            <a:chExt cx="6772964" cy="516494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06AB7F3-7504-4F24-9536-BAF56FA7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45" y="1418823"/>
              <a:ext cx="6772964" cy="5164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6738F1-4873-4BE0-847D-BDC990A15DAE}"/>
                </a:ext>
              </a:extLst>
            </p:cNvPr>
            <p:cNvSpPr txBox="1"/>
            <p:nvPr/>
          </p:nvSpPr>
          <p:spPr>
            <a:xfrm>
              <a:off x="3702145" y="149543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1C926F6-6E7B-4E2B-B9DD-431C9A0C4B1A}"/>
                </a:ext>
              </a:extLst>
            </p:cNvPr>
            <p:cNvSpPr txBox="1"/>
            <p:nvPr/>
          </p:nvSpPr>
          <p:spPr>
            <a:xfrm>
              <a:off x="3702145" y="2521660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2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0A80EE7-F156-4569-878B-E92E9142DF6E}"/>
                </a:ext>
              </a:extLst>
            </p:cNvPr>
            <p:cNvSpPr txBox="1"/>
            <p:nvPr/>
          </p:nvSpPr>
          <p:spPr>
            <a:xfrm>
              <a:off x="3711179" y="3620866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B3C698C-2E1F-4D9B-B081-E235BE3176B9}"/>
                </a:ext>
              </a:extLst>
            </p:cNvPr>
            <p:cNvSpPr txBox="1"/>
            <p:nvPr/>
          </p:nvSpPr>
          <p:spPr>
            <a:xfrm>
              <a:off x="3702144" y="4760581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4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1727F9F4-D7D1-4578-BADD-8E85471E08DE}"/>
              </a:ext>
            </a:extLst>
          </p:cNvPr>
          <p:cNvSpPr/>
          <p:nvPr/>
        </p:nvSpPr>
        <p:spPr>
          <a:xfrm>
            <a:off x="9191474" y="5888161"/>
            <a:ext cx="425518" cy="4250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182815-C48A-401B-B8E9-F8543C54D246}"/>
              </a:ext>
            </a:extLst>
          </p:cNvPr>
          <p:cNvSpPr txBox="1"/>
          <p:nvPr/>
        </p:nvSpPr>
        <p:spPr>
          <a:xfrm>
            <a:off x="9228475" y="5835409"/>
            <a:ext cx="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5D24D1-DA7D-45E2-A6C9-BB12B0CBF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841" y="2633280"/>
            <a:ext cx="5219700" cy="27477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91C2BFF4-7FB4-4172-AE17-558B07B2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A40BA03B-25F0-4829-94C8-FCB1A9C0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651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828926D-7418-4448-9157-A6A5A2B5D12B}"/>
              </a:ext>
            </a:extLst>
          </p:cNvPr>
          <p:cNvGrpSpPr>
            <a:grpSpLocks noChangeAspect="1"/>
          </p:cNvGrpSpPr>
          <p:nvPr/>
        </p:nvGrpSpPr>
        <p:grpSpPr>
          <a:xfrm>
            <a:off x="8387989" y="1859349"/>
            <a:ext cx="6148177" cy="4688490"/>
            <a:chOff x="2776245" y="1418823"/>
            <a:chExt cx="6772964" cy="516494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06AB7F3-7504-4F24-9536-BAF56FA7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45" y="1418823"/>
              <a:ext cx="6772964" cy="5164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6738F1-4873-4BE0-847D-BDC990A15DAE}"/>
                </a:ext>
              </a:extLst>
            </p:cNvPr>
            <p:cNvSpPr txBox="1"/>
            <p:nvPr/>
          </p:nvSpPr>
          <p:spPr>
            <a:xfrm>
              <a:off x="3702145" y="149543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1C926F6-6E7B-4E2B-B9DD-431C9A0C4B1A}"/>
                </a:ext>
              </a:extLst>
            </p:cNvPr>
            <p:cNvSpPr txBox="1"/>
            <p:nvPr/>
          </p:nvSpPr>
          <p:spPr>
            <a:xfrm>
              <a:off x="3702145" y="2521660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2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0A80EE7-F156-4569-878B-E92E9142DF6E}"/>
                </a:ext>
              </a:extLst>
            </p:cNvPr>
            <p:cNvSpPr txBox="1"/>
            <p:nvPr/>
          </p:nvSpPr>
          <p:spPr>
            <a:xfrm>
              <a:off x="3711179" y="3620866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B3C698C-2E1F-4D9B-B081-E235BE3176B9}"/>
                </a:ext>
              </a:extLst>
            </p:cNvPr>
            <p:cNvSpPr txBox="1"/>
            <p:nvPr/>
          </p:nvSpPr>
          <p:spPr>
            <a:xfrm>
              <a:off x="3702144" y="4760581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4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1727F9F4-D7D1-4578-BADD-8E85471E08DE}"/>
              </a:ext>
            </a:extLst>
          </p:cNvPr>
          <p:cNvSpPr/>
          <p:nvPr/>
        </p:nvSpPr>
        <p:spPr>
          <a:xfrm>
            <a:off x="9191474" y="3892204"/>
            <a:ext cx="425518" cy="4250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Tableau 22">
            <a:extLst>
              <a:ext uri="{FF2B5EF4-FFF2-40B4-BE49-F238E27FC236}">
                <a16:creationId xmlns:a16="http://schemas.microsoft.com/office/drawing/2014/main" id="{73B5F1B5-C1F6-40B2-9BD9-6813C794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46788"/>
              </p:ext>
            </p:extLst>
          </p:nvPr>
        </p:nvGraphicFramePr>
        <p:xfrm>
          <a:off x="92115" y="2920602"/>
          <a:ext cx="7973130" cy="256598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94626">
                  <a:extLst>
                    <a:ext uri="{9D8B030D-6E8A-4147-A177-3AD203B41FA5}">
                      <a16:colId xmlns:a16="http://schemas.microsoft.com/office/drawing/2014/main" val="4164460520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21618585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828294819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413254996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2244104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Carie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Compétent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Détecte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Occurrences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Probabilité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23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0.4589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573142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0.1611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369159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0.0582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483348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0.0220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46650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82714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5257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AF072895-05E1-4D11-8ED0-4A7996CEC6CE}"/>
              </a:ext>
            </a:extLst>
          </p:cNvPr>
          <p:cNvSpPr txBox="1"/>
          <p:nvPr/>
        </p:nvSpPr>
        <p:spPr>
          <a:xfrm>
            <a:off x="92115" y="5732970"/>
            <a:ext cx="753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Log-vraisemblance = 45 ln(0.4589) + 17 ln(0.1611) + 6 ln(0.0582) + 2 ln(0.0220) + 30 ln(0.2998) = -126,9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182815-C48A-401B-B8E9-F8543C54D246}"/>
              </a:ext>
            </a:extLst>
          </p:cNvPr>
          <p:cNvSpPr txBox="1"/>
          <p:nvPr/>
        </p:nvSpPr>
        <p:spPr>
          <a:xfrm>
            <a:off x="9228475" y="5835409"/>
            <a:ext cx="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5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AC2E27A-8C3B-4D0E-9922-20ACE65480F4}"/>
              </a:ext>
            </a:extLst>
          </p:cNvPr>
          <p:cNvSpPr txBox="1"/>
          <p:nvPr/>
        </p:nvSpPr>
        <p:spPr>
          <a:xfrm>
            <a:off x="233372" y="6289470"/>
            <a:ext cx="293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Précédemment -153,2</a:t>
            </a:r>
          </a:p>
        </p:txBody>
      </p:sp>
      <p:sp>
        <p:nvSpPr>
          <p:cNvPr id="25" name="Espace réservé du pied de page 24">
            <a:extLst>
              <a:ext uri="{FF2B5EF4-FFF2-40B4-BE49-F238E27FC236}">
                <a16:creationId xmlns:a16="http://schemas.microsoft.com/office/drawing/2014/main" id="{52FFA06D-59E5-4E4D-93A6-F997EFF4D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F411AEF3-626D-4B67-97F1-CF4BAD0E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716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828926D-7418-4448-9157-A6A5A2B5D12B}"/>
              </a:ext>
            </a:extLst>
          </p:cNvPr>
          <p:cNvGrpSpPr>
            <a:grpSpLocks noChangeAspect="1"/>
          </p:cNvGrpSpPr>
          <p:nvPr/>
        </p:nvGrpSpPr>
        <p:grpSpPr>
          <a:xfrm>
            <a:off x="8387989" y="1859349"/>
            <a:ext cx="6148177" cy="4688490"/>
            <a:chOff x="2776245" y="1418823"/>
            <a:chExt cx="6772964" cy="516494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06AB7F3-7504-4F24-9536-BAF56FA7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45" y="1418823"/>
              <a:ext cx="6772964" cy="5164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6738F1-4873-4BE0-847D-BDC990A15DAE}"/>
                </a:ext>
              </a:extLst>
            </p:cNvPr>
            <p:cNvSpPr txBox="1"/>
            <p:nvPr/>
          </p:nvSpPr>
          <p:spPr>
            <a:xfrm>
              <a:off x="3702145" y="149543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1C926F6-6E7B-4E2B-B9DD-431C9A0C4B1A}"/>
                </a:ext>
              </a:extLst>
            </p:cNvPr>
            <p:cNvSpPr txBox="1"/>
            <p:nvPr/>
          </p:nvSpPr>
          <p:spPr>
            <a:xfrm>
              <a:off x="3702145" y="2521660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2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0A80EE7-F156-4569-878B-E92E9142DF6E}"/>
                </a:ext>
              </a:extLst>
            </p:cNvPr>
            <p:cNvSpPr txBox="1"/>
            <p:nvPr/>
          </p:nvSpPr>
          <p:spPr>
            <a:xfrm>
              <a:off x="3711179" y="3620866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B3C698C-2E1F-4D9B-B081-E235BE3176B9}"/>
                </a:ext>
              </a:extLst>
            </p:cNvPr>
            <p:cNvSpPr txBox="1"/>
            <p:nvPr/>
          </p:nvSpPr>
          <p:spPr>
            <a:xfrm>
              <a:off x="3702144" y="4760581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4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1727F9F4-D7D1-4578-BADD-8E85471E08DE}"/>
              </a:ext>
            </a:extLst>
          </p:cNvPr>
          <p:cNvSpPr/>
          <p:nvPr/>
        </p:nvSpPr>
        <p:spPr>
          <a:xfrm>
            <a:off x="9191474" y="4934424"/>
            <a:ext cx="425518" cy="4250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182815-C48A-401B-B8E9-F8543C54D246}"/>
              </a:ext>
            </a:extLst>
          </p:cNvPr>
          <p:cNvSpPr txBox="1"/>
          <p:nvPr/>
        </p:nvSpPr>
        <p:spPr>
          <a:xfrm>
            <a:off x="9228475" y="5835409"/>
            <a:ext cx="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5</a:t>
            </a:r>
          </a:p>
        </p:txBody>
      </p:sp>
      <p:graphicFrame>
        <p:nvGraphicFramePr>
          <p:cNvPr id="5" name="Tableau 22">
            <a:extLst>
              <a:ext uri="{FF2B5EF4-FFF2-40B4-BE49-F238E27FC236}">
                <a16:creationId xmlns:a16="http://schemas.microsoft.com/office/drawing/2014/main" id="{F181C64D-AA03-4D9E-8DF9-945D433F1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002116"/>
              </p:ext>
            </p:extLst>
          </p:nvPr>
        </p:nvGraphicFramePr>
        <p:xfrm>
          <a:off x="92115" y="3173612"/>
          <a:ext cx="7973130" cy="21992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94626">
                  <a:extLst>
                    <a:ext uri="{9D8B030D-6E8A-4147-A177-3AD203B41FA5}">
                      <a16:colId xmlns:a16="http://schemas.microsoft.com/office/drawing/2014/main" val="4164460520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21618585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828294819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413254996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2244104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Carie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Compétent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Détecte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Occurrences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Probabilité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23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0.000986 *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0.000986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82714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0.000316 *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0.000316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48958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0.7432 *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0.7432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068683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0.2555 * 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0.2555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0379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5257"/>
                  </a:ext>
                </a:extLst>
              </a:tr>
            </a:tbl>
          </a:graphicData>
        </a:graphic>
      </p:graphicFrame>
      <p:sp>
        <p:nvSpPr>
          <p:cNvPr id="19" name="Espace réservé du pied de page 18">
            <a:extLst>
              <a:ext uri="{FF2B5EF4-FFF2-40B4-BE49-F238E27FC236}">
                <a16:creationId xmlns:a16="http://schemas.microsoft.com/office/drawing/2014/main" id="{3ECC63E0-DAFD-409F-B25C-35616930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C55D49DF-F755-4878-89F9-F426F55C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522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828926D-7418-4448-9157-A6A5A2B5D12B}"/>
              </a:ext>
            </a:extLst>
          </p:cNvPr>
          <p:cNvGrpSpPr>
            <a:grpSpLocks noChangeAspect="1"/>
          </p:cNvGrpSpPr>
          <p:nvPr/>
        </p:nvGrpSpPr>
        <p:grpSpPr>
          <a:xfrm>
            <a:off x="8387989" y="1859349"/>
            <a:ext cx="6148177" cy="4688490"/>
            <a:chOff x="2776245" y="1418823"/>
            <a:chExt cx="6772964" cy="516494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06AB7F3-7504-4F24-9536-BAF56FA7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45" y="1418823"/>
              <a:ext cx="6772964" cy="5164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6738F1-4873-4BE0-847D-BDC990A15DAE}"/>
                </a:ext>
              </a:extLst>
            </p:cNvPr>
            <p:cNvSpPr txBox="1"/>
            <p:nvPr/>
          </p:nvSpPr>
          <p:spPr>
            <a:xfrm>
              <a:off x="3702145" y="149543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1C926F6-6E7B-4E2B-B9DD-431C9A0C4B1A}"/>
                </a:ext>
              </a:extLst>
            </p:cNvPr>
            <p:cNvSpPr txBox="1"/>
            <p:nvPr/>
          </p:nvSpPr>
          <p:spPr>
            <a:xfrm>
              <a:off x="3702145" y="2521660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2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0A80EE7-F156-4569-878B-E92E9142DF6E}"/>
                </a:ext>
              </a:extLst>
            </p:cNvPr>
            <p:cNvSpPr txBox="1"/>
            <p:nvPr/>
          </p:nvSpPr>
          <p:spPr>
            <a:xfrm>
              <a:off x="3711179" y="3620866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B3C698C-2E1F-4D9B-B081-E235BE3176B9}"/>
                </a:ext>
              </a:extLst>
            </p:cNvPr>
            <p:cNvSpPr txBox="1"/>
            <p:nvPr/>
          </p:nvSpPr>
          <p:spPr>
            <a:xfrm>
              <a:off x="3702144" y="4760581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4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1727F9F4-D7D1-4578-BADD-8E85471E08DE}"/>
              </a:ext>
            </a:extLst>
          </p:cNvPr>
          <p:cNvSpPr/>
          <p:nvPr/>
        </p:nvSpPr>
        <p:spPr>
          <a:xfrm>
            <a:off x="9191474" y="4934424"/>
            <a:ext cx="425518" cy="4250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182815-C48A-401B-B8E9-F8543C54D246}"/>
              </a:ext>
            </a:extLst>
          </p:cNvPr>
          <p:cNvSpPr txBox="1"/>
          <p:nvPr/>
        </p:nvSpPr>
        <p:spPr>
          <a:xfrm>
            <a:off x="9228475" y="5835409"/>
            <a:ext cx="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5</a:t>
            </a:r>
          </a:p>
        </p:txBody>
      </p:sp>
      <p:graphicFrame>
        <p:nvGraphicFramePr>
          <p:cNvPr id="4" name="Tableau 22">
            <a:extLst>
              <a:ext uri="{FF2B5EF4-FFF2-40B4-BE49-F238E27FC236}">
                <a16:creationId xmlns:a16="http://schemas.microsoft.com/office/drawing/2014/main" id="{A960F1FF-ACEA-4219-8AB9-D91DB7FDB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658507"/>
              </p:ext>
            </p:extLst>
          </p:nvPr>
        </p:nvGraphicFramePr>
        <p:xfrm>
          <a:off x="1016858" y="2364048"/>
          <a:ext cx="6378504" cy="366609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94626">
                  <a:extLst>
                    <a:ext uri="{9D8B030D-6E8A-4147-A177-3AD203B41FA5}">
                      <a16:colId xmlns:a16="http://schemas.microsoft.com/office/drawing/2014/main" val="4164460520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21618585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828294819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4132549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Carie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Compétent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Détecte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Occurrences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23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573142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369159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483348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46650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0.02989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82714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0.0948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48958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22.296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068683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7.665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0379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5257"/>
                  </a:ext>
                </a:extLst>
              </a:tr>
            </a:tbl>
          </a:graphicData>
        </a:graphic>
      </p:graphicFrame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93BC37F4-1F31-48F8-8801-AD90FEAC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3D530B5B-9FC8-4F54-9447-17B91386C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34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828926D-7418-4448-9157-A6A5A2B5D12B}"/>
              </a:ext>
            </a:extLst>
          </p:cNvPr>
          <p:cNvGrpSpPr>
            <a:grpSpLocks noChangeAspect="1"/>
          </p:cNvGrpSpPr>
          <p:nvPr/>
        </p:nvGrpSpPr>
        <p:grpSpPr>
          <a:xfrm>
            <a:off x="8387989" y="1859349"/>
            <a:ext cx="6148177" cy="4688490"/>
            <a:chOff x="2776245" y="1418823"/>
            <a:chExt cx="6772964" cy="516494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06AB7F3-7504-4F24-9536-BAF56FA7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45" y="1418823"/>
              <a:ext cx="6772964" cy="5164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6738F1-4873-4BE0-847D-BDC990A15DAE}"/>
                </a:ext>
              </a:extLst>
            </p:cNvPr>
            <p:cNvSpPr txBox="1"/>
            <p:nvPr/>
          </p:nvSpPr>
          <p:spPr>
            <a:xfrm>
              <a:off x="3702145" y="149543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1C926F6-6E7B-4E2B-B9DD-431C9A0C4B1A}"/>
                </a:ext>
              </a:extLst>
            </p:cNvPr>
            <p:cNvSpPr txBox="1"/>
            <p:nvPr/>
          </p:nvSpPr>
          <p:spPr>
            <a:xfrm>
              <a:off x="3702145" y="2521660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2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0A80EE7-F156-4569-878B-E92E9142DF6E}"/>
                </a:ext>
              </a:extLst>
            </p:cNvPr>
            <p:cNvSpPr txBox="1"/>
            <p:nvPr/>
          </p:nvSpPr>
          <p:spPr>
            <a:xfrm>
              <a:off x="3711179" y="3620866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B3C698C-2E1F-4D9B-B081-E235BE3176B9}"/>
                </a:ext>
              </a:extLst>
            </p:cNvPr>
            <p:cNvSpPr txBox="1"/>
            <p:nvPr/>
          </p:nvSpPr>
          <p:spPr>
            <a:xfrm>
              <a:off x="3702144" y="4760581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4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1727F9F4-D7D1-4578-BADD-8E85471E08DE}"/>
              </a:ext>
            </a:extLst>
          </p:cNvPr>
          <p:cNvSpPr/>
          <p:nvPr/>
        </p:nvSpPr>
        <p:spPr>
          <a:xfrm>
            <a:off x="9191474" y="5897990"/>
            <a:ext cx="425518" cy="4250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182815-C48A-401B-B8E9-F8543C54D246}"/>
              </a:ext>
            </a:extLst>
          </p:cNvPr>
          <p:cNvSpPr txBox="1"/>
          <p:nvPr/>
        </p:nvSpPr>
        <p:spPr>
          <a:xfrm>
            <a:off x="9228475" y="5835409"/>
            <a:ext cx="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6F9F504-62CF-42FD-A459-AC965C8A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94" y="2879407"/>
            <a:ext cx="5334000" cy="2790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F6CD75EA-1042-4F39-B3B9-9F2C732D3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E404F66F-CEF1-48BD-9ADA-513098E6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952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3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828926D-7418-4448-9157-A6A5A2B5D12B}"/>
              </a:ext>
            </a:extLst>
          </p:cNvPr>
          <p:cNvGrpSpPr>
            <a:grpSpLocks noChangeAspect="1"/>
          </p:cNvGrpSpPr>
          <p:nvPr/>
        </p:nvGrpSpPr>
        <p:grpSpPr>
          <a:xfrm>
            <a:off x="8387989" y="1859349"/>
            <a:ext cx="6148177" cy="4688490"/>
            <a:chOff x="2776245" y="1418823"/>
            <a:chExt cx="6772964" cy="5164941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06AB7F3-7504-4F24-9536-BAF56FA7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6245" y="1418823"/>
              <a:ext cx="6772964" cy="516494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9B6738F1-4873-4BE0-847D-BDC990A15DAE}"/>
                </a:ext>
              </a:extLst>
            </p:cNvPr>
            <p:cNvSpPr txBox="1"/>
            <p:nvPr/>
          </p:nvSpPr>
          <p:spPr>
            <a:xfrm>
              <a:off x="3702145" y="1495435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1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1C926F6-6E7B-4E2B-B9DD-431C9A0C4B1A}"/>
                </a:ext>
              </a:extLst>
            </p:cNvPr>
            <p:cNvSpPr txBox="1"/>
            <p:nvPr/>
          </p:nvSpPr>
          <p:spPr>
            <a:xfrm>
              <a:off x="3702145" y="2521660"/>
              <a:ext cx="4173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2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0A80EE7-F156-4569-878B-E92E9142DF6E}"/>
                </a:ext>
              </a:extLst>
            </p:cNvPr>
            <p:cNvSpPr txBox="1"/>
            <p:nvPr/>
          </p:nvSpPr>
          <p:spPr>
            <a:xfrm>
              <a:off x="3711179" y="3620866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3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5B3C698C-2E1F-4D9B-B081-E235BE3176B9}"/>
                </a:ext>
              </a:extLst>
            </p:cNvPr>
            <p:cNvSpPr txBox="1"/>
            <p:nvPr/>
          </p:nvSpPr>
          <p:spPr>
            <a:xfrm>
              <a:off x="3702144" y="4760581"/>
              <a:ext cx="41739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/>
                <a:t>4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1727F9F4-D7D1-4578-BADD-8E85471E08DE}"/>
              </a:ext>
            </a:extLst>
          </p:cNvPr>
          <p:cNvSpPr/>
          <p:nvPr/>
        </p:nvSpPr>
        <p:spPr>
          <a:xfrm>
            <a:off x="9191474" y="3902036"/>
            <a:ext cx="425518" cy="42504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182815-C48A-401B-B8E9-F8543C54D246}"/>
              </a:ext>
            </a:extLst>
          </p:cNvPr>
          <p:cNvSpPr txBox="1"/>
          <p:nvPr/>
        </p:nvSpPr>
        <p:spPr>
          <a:xfrm>
            <a:off x="9228475" y="5835409"/>
            <a:ext cx="37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5</a:t>
            </a:r>
          </a:p>
        </p:txBody>
      </p:sp>
      <p:graphicFrame>
        <p:nvGraphicFramePr>
          <p:cNvPr id="4" name="Tableau 22">
            <a:extLst>
              <a:ext uri="{FF2B5EF4-FFF2-40B4-BE49-F238E27FC236}">
                <a16:creationId xmlns:a16="http://schemas.microsoft.com/office/drawing/2014/main" id="{E137AF70-F361-486C-9913-AD5884E46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339428"/>
              </p:ext>
            </p:extLst>
          </p:nvPr>
        </p:nvGraphicFramePr>
        <p:xfrm>
          <a:off x="92115" y="2920602"/>
          <a:ext cx="7973130" cy="256598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594626">
                  <a:extLst>
                    <a:ext uri="{9D8B030D-6E8A-4147-A177-3AD203B41FA5}">
                      <a16:colId xmlns:a16="http://schemas.microsoft.com/office/drawing/2014/main" val="4164460520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21618585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3828294819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4132549967"/>
                    </a:ext>
                  </a:extLst>
                </a:gridCol>
                <a:gridCol w="1594626">
                  <a:extLst>
                    <a:ext uri="{9D8B030D-6E8A-4147-A177-3AD203B41FA5}">
                      <a16:colId xmlns:a16="http://schemas.microsoft.com/office/drawing/2014/main" val="22441042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Carie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Compétent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Détecte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Occurrences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Probabilité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23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0.4541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573142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0.1651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369159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0.0589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483348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0.0210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466501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solidFill>
                            <a:sysClr val="windowText" lastClr="000000"/>
                          </a:solidFill>
                        </a:rPr>
                        <a:t>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solidFill>
                            <a:sysClr val="windowText" lastClr="000000"/>
                          </a:solidFill>
                        </a:rPr>
                        <a:t>True</a:t>
                      </a:r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0.3009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882714"/>
                  </a:ext>
                </a:extLst>
              </a:tr>
              <a:tr h="366704"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755257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51A75DEF-970B-42EF-B87C-603F543D1C3C}"/>
              </a:ext>
            </a:extLst>
          </p:cNvPr>
          <p:cNvSpPr txBox="1"/>
          <p:nvPr/>
        </p:nvSpPr>
        <p:spPr>
          <a:xfrm>
            <a:off x="92115" y="5732970"/>
            <a:ext cx="753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Log-vraisemblance = 45 ln(0.4541) + 17 ln(0.1651) + 6 ln(0.0589) + 2 ln(0.0210) + 30 ln(0.3009) = -126,89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2E4B634-B669-43D3-9D29-2C865D70A3B4}"/>
              </a:ext>
            </a:extLst>
          </p:cNvPr>
          <p:cNvSpPr txBox="1"/>
          <p:nvPr/>
        </p:nvSpPr>
        <p:spPr>
          <a:xfrm>
            <a:off x="233372" y="6289470"/>
            <a:ext cx="2938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Précédemment -126,9</a:t>
            </a:r>
          </a:p>
        </p:txBody>
      </p:sp>
      <p:sp>
        <p:nvSpPr>
          <p:cNvPr id="23" name="Espace réservé du pied de page 22">
            <a:extLst>
              <a:ext uri="{FF2B5EF4-FFF2-40B4-BE49-F238E27FC236}">
                <a16:creationId xmlns:a16="http://schemas.microsoft.com/office/drawing/2014/main" id="{FC982AF0-9FEA-40F6-9DF8-F5706435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51A59EB6-D658-4357-B9FA-E9A60F44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278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1E353C-45DB-4C93-B34A-7F0AD6AA7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54" y="1825625"/>
            <a:ext cx="10382146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Quel est l’enjeu des données en formule 1?</a:t>
            </a:r>
          </a:p>
          <a:p>
            <a:pPr marL="457200" lvl="1" indent="0">
              <a:buNone/>
            </a:pPr>
            <a:r>
              <a:rPr lang="fr-FR" dirty="0"/>
              <a:t>- A</a:t>
            </a:r>
            <a:r>
              <a:rPr lang="fr-FR" dirty="0">
                <a:solidFill>
                  <a:schemeClr val="tx1"/>
                </a:solidFill>
              </a:rPr>
              <a:t>nalyser les forces et les faiblesses</a:t>
            </a:r>
          </a:p>
          <a:p>
            <a:pPr marL="457200" lvl="1" indent="0">
              <a:buNone/>
            </a:pPr>
            <a:r>
              <a:rPr lang="fr-FR" dirty="0"/>
              <a:t>- P</a:t>
            </a:r>
            <a:r>
              <a:rPr lang="fr-FR" dirty="0">
                <a:solidFill>
                  <a:schemeClr val="tx1"/>
                </a:solidFill>
              </a:rPr>
              <a:t>rédire les performances de leur voiture</a:t>
            </a:r>
          </a:p>
          <a:p>
            <a:pPr marL="457200" lvl="1" indent="0">
              <a:buNone/>
            </a:pPr>
            <a:r>
              <a:rPr lang="fr-FR" dirty="0"/>
              <a:t>- Prédire les performances des concurrents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1BB0A6A-2F15-4A65-821A-A295E954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F119A5-ECAD-419E-8573-2248AC2F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08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 10" descr="Une image contenant route, extérieur, table, assis&#10;&#10;Description générée automatiquement">
            <a:extLst>
              <a:ext uri="{FF2B5EF4-FFF2-40B4-BE49-F238E27FC236}">
                <a16:creationId xmlns:a16="http://schemas.microsoft.com/office/drawing/2014/main" id="{7D1B2381-ED85-41DA-9521-98167C1A5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6" r="6042" b="-1"/>
          <a:stretch/>
        </p:blipFill>
        <p:spPr>
          <a:xfrm>
            <a:off x="4821287" y="348856"/>
            <a:ext cx="7047273" cy="6160289"/>
          </a:xfrm>
          <a:custGeom>
            <a:avLst/>
            <a:gdLst/>
            <a:ahLst/>
            <a:cxnLst/>
            <a:rect l="l" t="t" r="r" b="b"/>
            <a:pathLst>
              <a:path w="7047273" h="6160289">
                <a:moveTo>
                  <a:pt x="0" y="0"/>
                </a:moveTo>
                <a:lnTo>
                  <a:pt x="7047273" y="0"/>
                </a:lnTo>
                <a:lnTo>
                  <a:pt x="7047273" y="2807326"/>
                </a:lnTo>
                <a:lnTo>
                  <a:pt x="3603828" y="6155120"/>
                </a:lnTo>
                <a:lnTo>
                  <a:pt x="7047273" y="6155120"/>
                </a:lnTo>
                <a:lnTo>
                  <a:pt x="7047273" y="6160289"/>
                </a:lnTo>
                <a:lnTo>
                  <a:pt x="0" y="6160289"/>
                </a:lnTo>
                <a:close/>
              </a:path>
            </a:pathLst>
          </a:custGeom>
        </p:spPr>
      </p:pic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C89C42-AF83-451A-81EA-472844755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044158-4D16-4BF4-9B32-5ABC0BD3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60" y="1119315"/>
            <a:ext cx="3213296" cy="2086165"/>
          </a:xfrm>
        </p:spPr>
        <p:txBody>
          <a:bodyPr>
            <a:normAutofit/>
          </a:bodyPr>
          <a:lstStyle/>
          <a:p>
            <a:r>
              <a:rPr lang="fr-FR" sz="4800" dirty="0"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D69C99-95AC-4ADB-86ED-9812E8587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359" y="3205480"/>
            <a:ext cx="3213296" cy="2692400"/>
          </a:xfrm>
        </p:spPr>
        <p:txBody>
          <a:bodyPr anchor="t"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 Renault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des pilotes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sz="20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 (espérance-maximisation)</a:t>
            </a:r>
            <a:endParaRPr lang="fr-F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39222C-7971-453C-9892-07CD31E73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CD3678-ED88-4938-BC8A-A32B83BB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042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Glossaire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1E353C-45DB-4C93-B34A-7F0AD6AA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Liens des CSV utilisés :</a:t>
            </a:r>
            <a:endParaRPr lang="fr-FR" dirty="0">
              <a:hlinkClick r:id="rId3"/>
            </a:endParaRPr>
          </a:p>
          <a:p>
            <a:r>
              <a:rPr lang="fr-FR" dirty="0">
                <a:hlinkClick r:id="rId3"/>
              </a:rPr>
              <a:t>https://ergast.com/mrd/</a:t>
            </a:r>
            <a:endParaRPr lang="fr-FR" dirty="0"/>
          </a:p>
          <a:p>
            <a:r>
              <a:rPr lang="fr-FR" dirty="0">
                <a:hlinkClick r:id="rId4"/>
              </a:rPr>
              <a:t>http://www.f1datajunkie.com/p/data.html</a:t>
            </a:r>
            <a:endParaRPr lang="fr-FR" dirty="0"/>
          </a:p>
          <a:p>
            <a:endParaRPr lang="fr-FR" dirty="0">
              <a:hlinkClick r:id="rId5"/>
            </a:endParaRPr>
          </a:p>
          <a:p>
            <a:r>
              <a:rPr lang="fr-FR" dirty="0"/>
              <a:t>Liens utilisés pour l’algorithme EM :</a:t>
            </a:r>
            <a:endParaRPr lang="fr-FR" dirty="0">
              <a:hlinkClick r:id="rId5"/>
            </a:endParaRPr>
          </a:p>
          <a:p>
            <a:r>
              <a:rPr lang="fr-FR" dirty="0">
                <a:hlinkClick r:id="rId5"/>
              </a:rPr>
              <a:t>https://www.youtube.com/watch?v=uteLOI0Yklg</a:t>
            </a:r>
            <a:endParaRPr lang="fr-FR" dirty="0"/>
          </a:p>
          <a:p>
            <a:r>
              <a:rPr lang="fr-FR" dirty="0">
                <a:hlinkClick r:id="rId6"/>
              </a:rPr>
              <a:t>https://dridk.me/expectation-maximisation.html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72690A7-DFE4-4638-9F82-457E83085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7DA5FE-DB83-4501-B7B2-B62108D9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37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3292F4F1-E024-4885-9F43-A4670B2A9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555849"/>
              </p:ext>
            </p:extLst>
          </p:nvPr>
        </p:nvGraphicFramePr>
        <p:xfrm>
          <a:off x="-297455" y="3047107"/>
          <a:ext cx="5257800" cy="3810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DABDC167-190C-4A86-A2E9-DB17EF02C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790593"/>
              </p:ext>
            </p:extLst>
          </p:nvPr>
        </p:nvGraphicFramePr>
        <p:xfrm>
          <a:off x="3979957" y="1657185"/>
          <a:ext cx="4714013" cy="3750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A2672E1E-BA01-40FB-B606-A04A16107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6316573"/>
              </p:ext>
            </p:extLst>
          </p:nvPr>
        </p:nvGraphicFramePr>
        <p:xfrm>
          <a:off x="7752520" y="3075275"/>
          <a:ext cx="4439479" cy="378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itre 1">
            <a:extLst>
              <a:ext uri="{FF2B5EF4-FFF2-40B4-BE49-F238E27FC236}">
                <a16:creationId xmlns:a16="http://schemas.microsoft.com/office/drawing/2014/main" id="{3D059379-9565-41DA-A638-CFFD8E2A16D1}"/>
              </a:ext>
            </a:extLst>
          </p:cNvPr>
          <p:cNvSpPr txBox="1">
            <a:spLocks/>
          </p:cNvSpPr>
          <p:nvPr/>
        </p:nvSpPr>
        <p:spPr>
          <a:xfrm>
            <a:off x="1653363" y="365760"/>
            <a:ext cx="93672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+mj-lt"/>
              <a:buAutoNum type="romanUcPeriod"/>
            </a:pPr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 Renault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0449E5-68D3-43F1-9214-A4541D0E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08259EC-4C40-4B51-9EF8-0A1FAE1D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14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 Renault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E6F142-CFC5-464D-88A6-06D4ADFD7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68" y="2456089"/>
            <a:ext cx="11164814" cy="3634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119CF866-3FA0-491E-ADD3-5393F19E7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6EC634B-63B5-4683-90DE-A8A3825C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14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 Renault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DD3A12DD-EFD0-46A7-9B5C-5FCC0685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6" y="2354008"/>
            <a:ext cx="11087100" cy="3686175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6FA4DA-5943-4A43-AA96-426FE8FAF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B329A9-F0E1-4723-B84B-B1253277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3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 Renault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CCC2C9-8BF2-4F9F-8022-36C01F71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356" y="2454095"/>
            <a:ext cx="7331485" cy="3375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296496-6596-49B0-B26E-1AD01032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12546A-C900-41CF-A1F1-B1C077CC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09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 Renault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ADAE84-1921-4A83-8EB5-5ED6BDB73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49" y="2023212"/>
            <a:ext cx="6828830" cy="4347767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8E40F76-78A6-4A3A-B489-AF8F932E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9E29A58-7D3E-40D4-9CB9-F2C79C60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00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des pilotes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7B960759-EBA6-4B26-BDE2-A6E82ED97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40" y="2469348"/>
            <a:ext cx="5676196" cy="3610944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418C101-B00F-4841-A29C-374DA5536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6" t="1602"/>
          <a:stretch/>
        </p:blipFill>
        <p:spPr>
          <a:xfrm>
            <a:off x="7851875" y="2740130"/>
            <a:ext cx="3592146" cy="2999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5344052-6199-4A06-977A-1C29F315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Allan Couderette - H3 Hitema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D063622-82DE-4041-BD71-6F3886A4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27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1098</Words>
  <Application>Microsoft Office PowerPoint</Application>
  <PresentationFormat>Grand écran</PresentationFormat>
  <Paragraphs>479</Paragraphs>
  <Slides>30</Slides>
  <Notes>29</Notes>
  <HiddenSlides>3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AmazonEmber</vt:lpstr>
      <vt:lpstr>Arial</vt:lpstr>
      <vt:lpstr>Calibri</vt:lpstr>
      <vt:lpstr>Calibri Light</vt:lpstr>
      <vt:lpstr>Segoe UI</vt:lpstr>
      <vt:lpstr>Whitney</vt:lpstr>
      <vt:lpstr>Office Theme</vt:lpstr>
      <vt:lpstr>FORMULE 1</vt:lpstr>
      <vt:lpstr>Quel est l’enjeu des données en formule 1?</vt:lpstr>
      <vt:lpstr>Sommaire</vt:lpstr>
      <vt:lpstr>Présentation PowerPoint</vt:lpstr>
      <vt:lpstr>Les chiffres clef de Renault</vt:lpstr>
      <vt:lpstr>Les chiffres clef de Renault</vt:lpstr>
      <vt:lpstr>Les chiffres clef de Renault</vt:lpstr>
      <vt:lpstr>Les chiffres clef de Renault</vt:lpstr>
      <vt:lpstr>Les chiffres clef des pilotes</vt:lpstr>
      <vt:lpstr>Les chiffres clef des pilotes</vt:lpstr>
      <vt:lpstr>Les chiffres clef des pilotes</vt:lpstr>
      <vt:lpstr>Les chiffres clef des pilotes</vt:lpstr>
      <vt:lpstr>Les chiffres clef des pilotes</vt:lpstr>
      <vt:lpstr>Les chiffres clefs des pilotes</vt:lpstr>
      <vt:lpstr>Les chiffres clefs des pilotes</vt:lpstr>
      <vt:lpstr>Les chiffres clefs des pilotes</vt:lpstr>
      <vt:lpstr>L’algorithme EM</vt:lpstr>
      <vt:lpstr>L’algorithme EM</vt:lpstr>
      <vt:lpstr>L’algorithme EM</vt:lpstr>
      <vt:lpstr>L’algorithme EM</vt:lpstr>
      <vt:lpstr>L’algorithme EM</vt:lpstr>
      <vt:lpstr>L’algorithme EM</vt:lpstr>
      <vt:lpstr>L’algorithme EM</vt:lpstr>
      <vt:lpstr>L’algorithme EM</vt:lpstr>
      <vt:lpstr>L’algorithme EM</vt:lpstr>
      <vt:lpstr>L’algorithme EM</vt:lpstr>
      <vt:lpstr>L’algorithme EM</vt:lpstr>
      <vt:lpstr>L’algorithme EM</vt:lpstr>
      <vt:lpstr>Conclusion</vt:lpstr>
      <vt:lpstr>Glossaire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FORMULE 1</dc:title>
  <dc:creator>COUDERETTE Allan</dc:creator>
  <cp:lastModifiedBy>COUDERETTE Allan</cp:lastModifiedBy>
  <cp:revision>37</cp:revision>
  <dcterms:created xsi:type="dcterms:W3CDTF">2020-09-26T19:35:33Z</dcterms:created>
  <dcterms:modified xsi:type="dcterms:W3CDTF">2020-09-27T19:55:04Z</dcterms:modified>
</cp:coreProperties>
</file>